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388" r:id="rId9"/>
    <p:sldId id="337" r:id="rId10"/>
    <p:sldId id="362" r:id="rId11"/>
    <p:sldId id="387" r:id="rId12"/>
    <p:sldId id="332" r:id="rId13"/>
    <p:sldId id="345" r:id="rId14"/>
    <p:sldId id="392" r:id="rId15"/>
    <p:sldId id="379" r:id="rId16"/>
    <p:sldId id="358" r:id="rId17"/>
    <p:sldId id="391" r:id="rId18"/>
    <p:sldId id="389" r:id="rId19"/>
    <p:sldId id="393" r:id="rId20"/>
    <p:sldId id="390" r:id="rId21"/>
    <p:sldId id="394" r:id="rId22"/>
    <p:sldId id="395" r:id="rId23"/>
    <p:sldId id="396" r:id="rId24"/>
    <p:sldId id="397" r:id="rId25"/>
    <p:sldId id="342" r:id="rId26"/>
    <p:sldId id="370" r:id="rId27"/>
    <p:sldId id="399" r:id="rId28"/>
    <p:sldId id="398" r:id="rId29"/>
    <p:sldId id="336" r:id="rId30"/>
    <p:sldId id="400" r:id="rId31"/>
    <p:sldId id="402" r:id="rId32"/>
    <p:sldId id="401" r:id="rId33"/>
    <p:sldId id="316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1A"/>
    <a:srgbClr val="B02D45"/>
    <a:srgbClr val="B6354C"/>
    <a:srgbClr val="E7E7E7"/>
    <a:srgbClr val="BFBFBF"/>
    <a:srgbClr val="4BACC6"/>
    <a:srgbClr val="8064A2"/>
    <a:srgbClr val="9BBB59"/>
    <a:srgbClr val="C0504D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/>
    <p:restoredTop sz="93946" autoAdjust="0"/>
  </p:normalViewPr>
  <p:slideViewPr>
    <p:cSldViewPr snapToGrid="0">
      <p:cViewPr varScale="1">
        <p:scale>
          <a:sx n="120" d="100"/>
          <a:sy n="120" d="100"/>
        </p:scale>
        <p:origin x="167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dirty="0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 err="1"/>
            <a:t>Publicazione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Specifiche funzionali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Game design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gioco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Prove su utenti target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Publicazione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image" Target="../media/image21.svg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20" Type="http://schemas.openxmlformats.org/officeDocument/2006/relationships/hyperlink" Target="https://creativecommons.org/licenses/by-nc-nd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5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274216" y="4068483"/>
            <a:ext cx="2153405" cy="137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268185" y="1744579"/>
            <a:ext cx="2448194" cy="1217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8954" y="3827853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08595C-890D-401F-85EE-165838AFBBB7}"/>
              </a:ext>
            </a:extLst>
          </p:cNvPr>
          <p:cNvSpPr txBox="1"/>
          <p:nvPr/>
        </p:nvSpPr>
        <p:spPr>
          <a:xfrm>
            <a:off x="-335369" y="6875216"/>
            <a:ext cx="36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19" tooltip="https://ru.bmstu.wiki/GitKraken_Git_Client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20" tooltip="https://creativecommons.org/licenses/by-nc-nd/3.0/"/>
              </a:rPr>
              <a:t>CC BY-NC-ND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46540" y="2802380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533142" y="499110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538664"/>
            <a:ext cx="2761816" cy="2030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BEF6F9FD-57BA-4125-AB1C-9FB7A99F4595}"/>
              </a:ext>
            </a:extLst>
          </p:cNvPr>
          <p:cNvGrpSpPr/>
          <p:nvPr/>
        </p:nvGrpSpPr>
        <p:grpSpPr>
          <a:xfrm>
            <a:off x="146540" y="5602854"/>
            <a:ext cx="3600000" cy="683645"/>
            <a:chOff x="146541" y="5565775"/>
            <a:chExt cx="3349457" cy="744928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2B2C53B-2791-406F-A153-92250987B159}"/>
                </a:ext>
              </a:extLst>
            </p:cNvPr>
            <p:cNvGrpSpPr/>
            <p:nvPr/>
          </p:nvGrpSpPr>
          <p:grpSpPr>
            <a:xfrm>
              <a:off x="173878" y="5632294"/>
              <a:ext cx="3223408" cy="678409"/>
              <a:chOff x="6169093" y="1269468"/>
              <a:chExt cx="2867954" cy="646331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872CE314-445F-4F7C-894D-B814C4EB38D1}"/>
                  </a:ext>
                </a:extLst>
              </p:cNvPr>
              <p:cNvSpPr txBox="1"/>
              <p:nvPr/>
            </p:nvSpPr>
            <p:spPr>
              <a:xfrm>
                <a:off x="6455510" y="1269468"/>
                <a:ext cx="2581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#4:</a:t>
                </a:r>
                <a:r>
                  <a:rPr lang="it-IT" dirty="0"/>
                  <a:t> Consistenza agli standard</a:t>
                </a:r>
              </a:p>
            </p:txBody>
          </p:sp>
          <p:pic>
            <p:nvPicPr>
              <p:cNvPr id="39" name="Elemento grafico 38" descr="Impostazioni con riempimento a tinta unita">
                <a:extLst>
                  <a:ext uri="{FF2B5EF4-FFF2-40B4-BE49-F238E27FC236}">
                    <a16:creationId xmlns:a16="http://schemas.microsoft.com/office/drawing/2014/main" id="{FB935BBC-7AED-4199-AD20-50AEDFF09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69093" y="126946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93ABEB1B-1364-4662-BCBE-386FB4EB87A5}"/>
                </a:ext>
              </a:extLst>
            </p:cNvPr>
            <p:cNvSpPr/>
            <p:nvPr/>
          </p:nvSpPr>
          <p:spPr>
            <a:xfrm>
              <a:off x="146541" y="5565775"/>
              <a:ext cx="3349457" cy="5109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Freccia curva 63">
            <a:extLst>
              <a:ext uri="{FF2B5EF4-FFF2-40B4-BE49-F238E27FC236}">
                <a16:creationId xmlns:a16="http://schemas.microsoft.com/office/drawing/2014/main" id="{797240A7-9A91-4111-AC76-B5B061C66524}"/>
              </a:ext>
            </a:extLst>
          </p:cNvPr>
          <p:cNvSpPr/>
          <p:nvPr/>
        </p:nvSpPr>
        <p:spPr>
          <a:xfrm rot="16200000" flipH="1">
            <a:off x="3822544" y="438440"/>
            <a:ext cx="317812" cy="4410074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2667780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95956" y="5371733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397461" y="3601295"/>
            <a:ext cx="2982194" cy="222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1C1C4991-84B3-4F7F-8F53-0793B3A5F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ccia curva 21">
            <a:extLst>
              <a:ext uri="{FF2B5EF4-FFF2-40B4-BE49-F238E27FC236}">
                <a16:creationId xmlns:a16="http://schemas.microsoft.com/office/drawing/2014/main" id="{645142AB-731D-4F18-9F79-DA3402A419FE}"/>
              </a:ext>
            </a:extLst>
          </p:cNvPr>
          <p:cNvSpPr/>
          <p:nvPr/>
        </p:nvSpPr>
        <p:spPr>
          <a:xfrm rot="16200000" flipH="1">
            <a:off x="3667521" y="305196"/>
            <a:ext cx="618333" cy="4067175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87795" y="4534977"/>
            <a:ext cx="1568410" cy="33855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5397461" y="5868975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197232" y="1422046"/>
            <a:ext cx="4672332" cy="4157892"/>
            <a:chOff x="5146557" y="3044982"/>
            <a:chExt cx="3543694" cy="292136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4982"/>
              <a:ext cx="1998093" cy="25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B02D45"/>
                  </a:solidFill>
                  <a:latin typeface="+mj-lt"/>
                  <a:cs typeface="Arial" panose="020B0604020202020204" pitchFamily="34" charset="0"/>
                </a:rPr>
                <a:t>SCHERMATA DI GIOCO</a:t>
              </a:r>
              <a:endParaRPr lang="it-IT" dirty="0">
                <a:solidFill>
                  <a:srgbClr val="B02D45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4495800" y="3022337"/>
            <a:ext cx="1036782" cy="8480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8C469DA5-EEA2-4DDC-9D3B-72D1268EFB2E}"/>
              </a:ext>
            </a:extLst>
          </p:cNvPr>
          <p:cNvGrpSpPr/>
          <p:nvPr/>
        </p:nvGrpSpPr>
        <p:grpSpPr>
          <a:xfrm>
            <a:off x="128041" y="2562224"/>
            <a:ext cx="3954239" cy="1733551"/>
            <a:chOff x="98164" y="1781175"/>
            <a:chExt cx="3954239" cy="173355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98164" y="1781175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98164" y="1926664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#1: Visibilità dello stato del sistema</a:t>
              </a:r>
            </a:p>
            <a:p>
              <a:endParaRPr lang="it-IT" dirty="0"/>
            </a:p>
            <a:p>
              <a:r>
                <a:rPr lang="it-IT" dirty="0"/>
                <a:t>        #2: Aderenza alla realtà</a:t>
              </a:r>
            </a:p>
            <a:p>
              <a:endParaRPr lang="it-IT" dirty="0"/>
            </a:p>
            <a:p>
              <a:r>
                <a:rPr lang="it-IT" dirty="0"/>
                <a:t>        #3: Estetica e design minimalista</a:t>
              </a:r>
            </a:p>
          </p:txBody>
        </p:sp>
        <p:pic>
          <p:nvPicPr>
            <p:cNvPr id="19" name="Elemento grafico 18" descr="Faccina sorridente con riempimento a tinta unita">
              <a:extLst>
                <a:ext uri="{FF2B5EF4-FFF2-40B4-BE49-F238E27FC236}">
                  <a16:creationId xmlns:a16="http://schemas.microsoft.com/office/drawing/2014/main" id="{8071A023-9EF6-4D4A-A67D-2D8AF7C8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30" y="1922585"/>
              <a:ext cx="360000" cy="360000"/>
            </a:xfrm>
            <a:prstGeom prst="rect">
              <a:avLst/>
            </a:prstGeom>
          </p:spPr>
        </p:pic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30" y="2489994"/>
              <a:ext cx="360000" cy="360000"/>
            </a:xfrm>
            <a:prstGeom prst="rect">
              <a:avLst/>
            </a:prstGeom>
          </p:spPr>
        </p:pic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3212" y="29972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4C585AA5-2B8B-4F63-A25A-CA0B04C9C893}"/>
              </a:ext>
            </a:extLst>
          </p:cNvPr>
          <p:cNvGrpSpPr/>
          <p:nvPr/>
        </p:nvGrpSpPr>
        <p:grpSpPr>
          <a:xfrm>
            <a:off x="2052000" y="1345639"/>
            <a:ext cx="5040000" cy="4166721"/>
            <a:chOff x="1507722" y="1239996"/>
            <a:chExt cx="5013071" cy="4166721"/>
          </a:xfrm>
        </p:grpSpPr>
        <p:pic>
          <p:nvPicPr>
            <p:cNvPr id="6" name="Immagine 5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EE4A6F03-138E-4DBB-BAAE-3EED6A37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722" y="1641117"/>
              <a:ext cx="5013071" cy="3765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547C560-C64F-4226-9760-FD011A794B63}"/>
                </a:ext>
              </a:extLst>
            </p:cNvPr>
            <p:cNvSpPr txBox="1"/>
            <p:nvPr/>
          </p:nvSpPr>
          <p:spPr>
            <a:xfrm>
              <a:off x="2556892" y="1239996"/>
              <a:ext cx="2891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Arial" panose="020B0604020202020204" pitchFamily="34" charset="0"/>
                </a:rPr>
                <a:t>SCHERMATA STATISTICHE</a:t>
              </a:r>
              <a:endParaRPr lang="it-IT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2632689" y="5605079"/>
            <a:ext cx="387862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7D07B414-9938-4F31-9ACB-BFB225223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6" t="13336" r="20077" b="7402"/>
          <a:stretch/>
        </p:blipFill>
        <p:spPr>
          <a:xfrm>
            <a:off x="2052000" y="1736033"/>
            <a:ext cx="5040000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763564" y="1306180"/>
            <a:ext cx="7616871" cy="47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7526EE85-63B9-2B4D-86AA-A207709E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2387534"/>
            <a:ext cx="3769697" cy="298641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646982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CCBB07C3-EAF9-1F4E-BF57-5545B1E1F7BA}"/>
              </a:ext>
            </a:extLst>
          </p:cNvPr>
          <p:cNvGrpSpPr/>
          <p:nvPr/>
        </p:nvGrpSpPr>
        <p:grpSpPr>
          <a:xfrm>
            <a:off x="380547" y="2900326"/>
            <a:ext cx="3255612" cy="2650041"/>
            <a:chOff x="380547" y="2875688"/>
            <a:chExt cx="3803077" cy="3058029"/>
          </a:xfrm>
        </p:grpSpPr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B46398EE-2607-464A-B45F-170DCB261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70" t="39929" r="40975" b="27997"/>
            <a:stretch/>
          </p:blipFill>
          <p:spPr>
            <a:xfrm>
              <a:off x="2551432" y="3878571"/>
              <a:ext cx="1632192" cy="2005765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12C89D4A-25C5-244B-8334-AA3D02F8E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22" t="40894" r="40504" b="28549"/>
            <a:stretch/>
          </p:blipFill>
          <p:spPr>
            <a:xfrm>
              <a:off x="1423856" y="2875688"/>
              <a:ext cx="1707952" cy="2005765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0D8836B3-0550-E643-9AD4-8417BCE05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768" t="41735" r="41584" b="29284"/>
            <a:stretch/>
          </p:blipFill>
          <p:spPr>
            <a:xfrm>
              <a:off x="380547" y="3927952"/>
              <a:ext cx="1623685" cy="2005765"/>
            </a:xfrm>
            <a:prstGeom prst="rect">
              <a:avLst/>
            </a:prstGeom>
          </p:spPr>
        </p:pic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3913A13-E75D-714A-8600-382DD323A227}"/>
              </a:ext>
            </a:extLst>
          </p:cNvPr>
          <p:cNvSpPr txBox="1"/>
          <p:nvPr/>
        </p:nvSpPr>
        <p:spPr>
          <a:xfrm>
            <a:off x="583850" y="5658027"/>
            <a:ext cx="284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Carte generate dalla lista presente su </a:t>
            </a:r>
            <a:r>
              <a:rPr lang="it-IT" sz="1200" i="1" dirty="0" err="1"/>
              <a:t>Unity</a:t>
            </a:r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pic>
        <p:nvPicPr>
          <p:cNvPr id="7" name="Picture 6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F0870830-D2BC-C542-BF2F-1125915C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SUS 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19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SUMI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7258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Valuatzione 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BB67E3-6C02-484A-8AC6-885313EA68B9}"/>
              </a:ext>
            </a:extLst>
          </p:cNvPr>
          <p:cNvSpPr txBox="1"/>
          <p:nvPr/>
        </p:nvSpPr>
        <p:spPr>
          <a:xfrm>
            <a:off x="5861686" y="1720864"/>
            <a:ext cx="25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SUS 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BD7A-E0A0-0B44-AA8D-3883FB9F72E7}"/>
              </a:ext>
            </a:extLst>
          </p:cNvPr>
          <p:cNvSpPr txBox="1"/>
          <p:nvPr/>
        </p:nvSpPr>
        <p:spPr>
          <a:xfrm>
            <a:off x="6218487" y="2425056"/>
            <a:ext cx="19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SUMI per psicologi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7258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Valuatzione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96F10-B11F-43B1-B82D-ABA182312E78}"/>
              </a:ext>
            </a:extLst>
          </p:cNvPr>
          <p:cNvSpPr txBox="1"/>
          <p:nvPr/>
        </p:nvSpPr>
        <p:spPr>
          <a:xfrm>
            <a:off x="4144503" y="3388776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787427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CALCULUS GAME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86E0E89-6855-4C7B-9AA5-181C2C64F1BE}"/>
              </a:ext>
            </a:extLst>
          </p:cNvPr>
          <p:cNvSpPr/>
          <p:nvPr/>
        </p:nvSpPr>
        <p:spPr>
          <a:xfrm>
            <a:off x="360703" y="4559969"/>
            <a:ext cx="1455821" cy="152801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 abbiamo pensate noi :=)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691AAD1-6E66-47E3-AFDC-21FC6543C916}"/>
              </a:ext>
            </a:extLst>
          </p:cNvPr>
          <p:cNvSpPr/>
          <p:nvPr/>
        </p:nvSpPr>
        <p:spPr>
          <a:xfrm>
            <a:off x="2113548" y="1299411"/>
            <a:ext cx="1455821" cy="1528010"/>
          </a:xfrm>
          <a:prstGeom prst="rect">
            <a:avLst/>
          </a:prstGeom>
          <a:gradFill>
            <a:gsLst>
              <a:gs pos="47000">
                <a:schemeClr val="accent1">
                  <a:tint val="100000"/>
                  <a:shade val="100000"/>
                  <a:satMod val="130000"/>
                </a:schemeClr>
              </a:gs>
              <a:gs pos="53000">
                <a:srgbClr val="BFBFBF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Boh ce </a:t>
            </a:r>
            <a:r>
              <a:rPr lang="it-IT" dirty="0" err="1"/>
              <a:t>lha</a:t>
            </a:r>
            <a:r>
              <a:rPr lang="it-IT" dirty="0"/>
              <a:t> </a:t>
            </a:r>
            <a:r>
              <a:rPr lang="it-IT" dirty="0" err="1"/>
              <a:t>piu</a:t>
            </a:r>
            <a:r>
              <a:rPr lang="it-IT" dirty="0"/>
              <a:t> o meno </a:t>
            </a:r>
            <a:r>
              <a:rPr lang="it-IT" dirty="0" err="1"/>
              <a:t>datoo</a:t>
            </a:r>
            <a:r>
              <a:rPr lang="it-IT" dirty="0"/>
              <a:t> lei le asset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935937A-9219-4679-8E54-0F34ECDFBF74}"/>
              </a:ext>
            </a:extLst>
          </p:cNvPr>
          <p:cNvSpPr/>
          <p:nvPr/>
        </p:nvSpPr>
        <p:spPr>
          <a:xfrm>
            <a:off x="4070685" y="1299411"/>
            <a:ext cx="1455821" cy="1528010"/>
          </a:xfrm>
          <a:prstGeom prst="rect">
            <a:avLst/>
          </a:prstGeom>
          <a:solidFill>
            <a:srgbClr val="8064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Gli script sono strabelli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1F11626-0455-4050-95E8-CD3DD862184F}"/>
              </a:ext>
            </a:extLst>
          </p:cNvPr>
          <p:cNvSpPr/>
          <p:nvPr/>
        </p:nvSpPr>
        <p:spPr>
          <a:xfrm>
            <a:off x="6027822" y="1299411"/>
            <a:ext cx="1455821" cy="1528010"/>
          </a:xfrm>
          <a:prstGeom prst="rect">
            <a:avLst/>
          </a:prstGeom>
          <a:gradFill>
            <a:gsLst>
              <a:gs pos="45000">
                <a:srgbClr val="4BACC6"/>
              </a:gs>
              <a:gs pos="54000">
                <a:srgbClr val="BFBFB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Tra un </a:t>
            </a:r>
            <a:r>
              <a:rPr lang="it-IT" dirty="0" err="1"/>
              <a:t>po</a:t>
            </a:r>
            <a:r>
              <a:rPr lang="it-IT" dirty="0"/>
              <a:t> </a:t>
            </a:r>
            <a:r>
              <a:rPr lang="it-IT" dirty="0" err="1"/>
              <a:t>gioxxi</a:t>
            </a:r>
            <a:r>
              <a:rPr lang="it-IT" dirty="0"/>
              <a:t> si da </a:t>
            </a:r>
            <a:r>
              <a:rPr lang="it-IT" dirty="0" err="1"/>
              <a:t>da</a:t>
            </a:r>
            <a:r>
              <a:rPr lang="it-IT" dirty="0"/>
              <a:t> fare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0618C32-A1A2-4861-8957-D0853A79469B}"/>
              </a:ext>
            </a:extLst>
          </p:cNvPr>
          <p:cNvSpPr/>
          <p:nvPr/>
        </p:nvSpPr>
        <p:spPr>
          <a:xfrm>
            <a:off x="360703" y="1299411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Organizzate direttamente da colleghi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8AF460F-06F5-4CD1-AB18-4089C323E388}"/>
              </a:ext>
            </a:extLst>
          </p:cNvPr>
          <p:cNvSpPr/>
          <p:nvPr/>
        </p:nvSpPr>
        <p:spPr>
          <a:xfrm>
            <a:off x="2113548" y="4559969"/>
            <a:ext cx="1455821" cy="1528010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Siamo troppo forti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A697B4F-B5EA-4BB4-B191-6F5DD11A353E}"/>
              </a:ext>
            </a:extLst>
          </p:cNvPr>
          <p:cNvSpPr/>
          <p:nvPr/>
        </p:nvSpPr>
        <p:spPr>
          <a:xfrm>
            <a:off x="4048627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7BBBFE84-6557-449F-8253-50CF5A583D41}"/>
              </a:ext>
            </a:extLst>
          </p:cNvPr>
          <p:cNvSpPr/>
          <p:nvPr/>
        </p:nvSpPr>
        <p:spPr>
          <a:xfrm>
            <a:off x="5983706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353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9EFE354-4262-4201-9B98-4BF0DCA4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2417</TotalTime>
  <Words>1401</Words>
  <Application>Microsoft Macintosh PowerPoint</Application>
  <PresentationFormat>On-screen Show (4:3)</PresentationFormat>
  <Paragraphs>302</Paragraphs>
  <Slides>33</Slides>
  <Notes>2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PowerPoint Presentation</vt:lpstr>
      <vt:lpstr>ELENCO</vt:lpstr>
      <vt:lpstr>PowerPoint Presentation</vt:lpstr>
      <vt:lpstr>STATO DELL’ARTE</vt:lpstr>
      <vt:lpstr>STATO DELL’ARTE</vt:lpstr>
      <vt:lpstr>STATO DELL’ARTE</vt:lpstr>
      <vt:lpstr>PowerPoint Presentation</vt:lpstr>
      <vt:lpstr>Presentazione Giochi</vt:lpstr>
      <vt:lpstr>Presentazione Giochi</vt:lpstr>
      <vt:lpstr>Presentazione Giochi</vt:lpstr>
      <vt:lpstr>Presentazione software</vt:lpstr>
      <vt:lpstr>Syllable Game: Game Design  </vt:lpstr>
      <vt:lpstr>Syllable Game: Game Design  </vt:lpstr>
      <vt:lpstr>Syllable Game: Game Design</vt:lpstr>
      <vt:lpstr>PowerPoint Presentation</vt:lpstr>
      <vt:lpstr>PowerPoint Presentation</vt:lpstr>
      <vt:lpstr>Number Game: Design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PowerPoint Presentation</vt:lpstr>
      <vt:lpstr>PowerPoint Presentation</vt:lpstr>
      <vt:lpstr>PowerPoint Presentation</vt:lpstr>
      <vt:lpstr>Euristiche</vt:lpstr>
      <vt:lpstr>ENGAGEMENT </vt:lpstr>
      <vt:lpstr>PowerPoint Presentation</vt:lpstr>
      <vt:lpstr>PowerPoint Presentation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Nicoló Bruna</cp:lastModifiedBy>
  <cp:revision>174</cp:revision>
  <dcterms:created xsi:type="dcterms:W3CDTF">2015-05-26T12:27:57Z</dcterms:created>
  <dcterms:modified xsi:type="dcterms:W3CDTF">2021-04-30T08:59:53Z</dcterms:modified>
</cp:coreProperties>
</file>